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7" r:id="rId4"/>
    <p:sldId id="278" r:id="rId5"/>
    <p:sldId id="279" r:id="rId6"/>
    <p:sldId id="280" r:id="rId7"/>
    <p:sldId id="257" r:id="rId8"/>
    <p:sldId id="264" r:id="rId9"/>
    <p:sldId id="259" r:id="rId10"/>
    <p:sldId id="260" r:id="rId11"/>
    <p:sldId id="258" r:id="rId12"/>
    <p:sldId id="275" r:id="rId13"/>
    <p:sldId id="266" r:id="rId14"/>
    <p:sldId id="263" r:id="rId15"/>
    <p:sldId id="261" r:id="rId16"/>
    <p:sldId id="262" r:id="rId17"/>
    <p:sldId id="265" r:id="rId18"/>
    <p:sldId id="267" r:id="rId19"/>
    <p:sldId id="268" r:id="rId20"/>
    <p:sldId id="269" r:id="rId21"/>
    <p:sldId id="271" r:id="rId22"/>
    <p:sldId id="272" r:id="rId23"/>
    <p:sldId id="273" r:id="rId24"/>
    <p:sldId id="274" r:id="rId25"/>
    <p:sldId id="27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E03F4-9DFE-4758-A59B-CD95672CCF02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94B52-365F-4A5E-BC35-98DA27A1D1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77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one constant with all of these projects is that they involves the same problems as motor control. So let’s dive into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94B52-365F-4A5E-BC35-98DA27A1D1C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032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94B52-365F-4A5E-BC35-98DA27A1D1C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91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94B52-365F-4A5E-BC35-98DA27A1D1C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64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C26D-6203-4B83-8675-EE5079ECB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47FD9-C2F3-480E-9BBF-6C7E95CA2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2D63-6FFA-43A9-AB09-27C13FC9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177C-EDFD-4FB0-8508-096260B2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EF3EF-916D-483E-8CEF-3A6EF6C3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171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8864-EEBC-4F11-ADC8-B22E2C7F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4389D-1828-42E7-9601-0C1901FCB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AFB73-25D3-4E91-A3B4-BB3CB581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E19BE-4C8B-4BF3-A9F4-9ABAF38A4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46E18-2E0E-4197-ABA3-58D1B9F8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80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A3B4B-C7D0-41DE-84C5-BECA6EF43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533B3-AE92-47A0-B5D7-20F55DDDF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559EB-0F55-4060-AE3E-FEBC8C8E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CE5D-4095-42AD-8653-5CBED04E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F4D25-E891-4EA3-9CC2-1C1B799F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112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1312-5E60-463C-9833-3EDF8206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9530-0621-4D63-B232-EB53E8A8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970F0-4F2F-41DD-A260-BD88AC61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52DE0-644E-427D-B7D5-37BC389C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DAF97-2A5D-4A82-93C0-2FE15882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99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F6AE-9C94-4C3A-B226-4E45066C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2D907-A591-404C-98AE-388B040D6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9E2C-C768-40EE-9131-4C2BE46A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6E678-EE37-45B9-9CF0-239682AC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0D396-D505-4DF5-BB36-F8F10708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85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478A-3207-4D24-8157-522E33A7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C67A-0EFF-43F2-8B8C-373D94BE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D4BE-C1E0-40B3-95F9-BE771362C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DF4E9-43CE-4B82-9BFC-2C7E646B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94AA2-9CAB-4008-9B11-0A16043C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B9136-91AC-43BB-8177-B7B2366D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93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098C-A230-4E51-A7DD-6FE11B23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D7910-E3F9-4924-9AF2-A11E0CCD1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B4BBB-3EFF-433A-A374-64F42DBDF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1D341-83BE-4F5C-9FA6-991D409A6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5CEFD-DA1E-467D-8C3C-4BF9D35628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1C6367-E22C-4CC1-A093-99F30D36B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D5A72-F176-4ACF-B0D2-F4CD10B1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830FA-40E7-4DEE-B313-A2BFB483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153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7B4B-F742-463F-9BF2-CE025156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F45306-9EB8-43E2-B1E6-C2248A0A7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E5EB7-C76B-4204-9364-09C7F983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BBAEB-52A8-4EAB-9830-49F01368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201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32720C-7700-4C87-9CEF-AFA8A11F2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1CEE4-309A-47DD-A4DD-A4C82817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098D1-A91E-49B6-8337-6AA29519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08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5BED-0E7C-4432-99BC-19C34B6B8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C8964-EB3B-4162-A41F-1C26F3324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05F04-A2BF-4274-A0E1-8F6011953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4137F-EE40-4C09-A7EF-ADF9027CB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F3095-C46E-4D8C-97BC-3328B3ED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7D7BC-5D35-4AF2-BF30-63B34232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69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869-D317-40B3-8D3F-06CC95401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69C92-4400-4980-AAB1-A9DBC80D2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29CC-7109-4DC5-9AB9-AB700BF29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E2765-9894-4293-9515-810FD3AA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7106C-CDF9-4654-AD53-6443D8BA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1ED6-7815-4E4D-9F4B-C972EE33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165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F282B-ECBF-4D10-9599-84E2E881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78BAE-8973-42EA-A744-FE305715A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45611-2B58-4386-AE45-DFAA6D9A8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69AB8-9A09-4D75-855A-CDEEA09D37F3}" type="datetimeFigureOut">
              <a:rPr lang="en-CA" smtClean="0"/>
              <a:t>2019-09-13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5BCDA-E96D-4AB7-A354-22DCF2D1A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7870E-1409-46A4-B73D-42C116F69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E9906-B678-450D-8669-4EC6371D1A1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38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GtE3X2k7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oltfo/HtN2019_Worksho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holtfo/HtN2019_Worksho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oltfo/HtN2019_Workshop" TargetMode="Externa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holtfo/HtN2019_Worksh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choltfo.github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oltfo/HtN2019_Worksho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holtfo/HtN2019_Worksho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ltfo/HtN2019_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oltfo/HtN2019_Worksho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8A7B-1043-44C4-B243-10D4D2190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Making things spin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B4B24-7A58-4760-A267-BC5641D74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 crash 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EBC87-0BBE-4568-8918-AD8E7CF0AB55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631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914A-7766-40B6-9752-384AF14B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Glossary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1532-FFE0-4636-B56E-85619E25F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Inductive kick:</a:t>
            </a:r>
          </a:p>
          <a:p>
            <a:pPr lvl="1"/>
            <a:r>
              <a:rPr lang="en-CA" dirty="0"/>
              <a:t>The tendency of inductors to create huge voltage spikes</a:t>
            </a:r>
          </a:p>
          <a:p>
            <a:pPr lvl="1"/>
            <a:r>
              <a:rPr lang="en-CA" dirty="0"/>
              <a:t>See </a:t>
            </a:r>
            <a:r>
              <a:rPr lang="en-CA" dirty="0" err="1"/>
              <a:t>Afrotechmds</a:t>
            </a:r>
            <a:r>
              <a:rPr lang="en-CA" dirty="0"/>
              <a:t>: </a:t>
            </a:r>
            <a:r>
              <a:rPr lang="en-CA" dirty="0">
                <a:hlinkClick r:id="rId3"/>
              </a:rPr>
              <a:t>https://www.youtube.com/watch?v=LXGtE3X2k7Y</a:t>
            </a:r>
            <a:endParaRPr lang="en-CA" dirty="0"/>
          </a:p>
          <a:p>
            <a:pPr lvl="1"/>
            <a:r>
              <a:rPr lang="en-CA" dirty="0"/>
              <a:t>Also called “flyback voltage”</a:t>
            </a:r>
          </a:p>
          <a:p>
            <a:r>
              <a:rPr lang="en-CA" dirty="0"/>
              <a:t>MOSFET:</a:t>
            </a:r>
          </a:p>
          <a:p>
            <a:pPr lvl="1"/>
            <a:r>
              <a:rPr lang="en-CA" dirty="0"/>
              <a:t>Metal-oxide-semiconductor-field-effect-transistor</a:t>
            </a:r>
          </a:p>
          <a:p>
            <a:pPr lvl="1"/>
            <a:r>
              <a:rPr lang="en-CA" dirty="0"/>
              <a:t>(Magically Obliterated Smoke and Fire Emitting Transistor)</a:t>
            </a:r>
          </a:p>
          <a:p>
            <a:pPr lvl="1"/>
            <a:r>
              <a:rPr lang="en-CA" dirty="0"/>
              <a:t>Technically: Voltage controlled </a:t>
            </a:r>
            <a:r>
              <a:rPr lang="en-CA" b="1" dirty="0"/>
              <a:t>resistor</a:t>
            </a:r>
          </a:p>
          <a:p>
            <a:pPr lvl="1"/>
            <a:r>
              <a:rPr lang="en-CA" dirty="0"/>
              <a:t>Practically: Voltage </a:t>
            </a:r>
            <a:r>
              <a:rPr lang="en-CA"/>
              <a:t>controlled </a:t>
            </a:r>
            <a:r>
              <a:rPr lang="en-CA" b="1"/>
              <a:t>switch</a:t>
            </a:r>
            <a:endParaRPr lang="en-CA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2E03B-CC61-4315-B126-EDBF714A6049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469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95C-AAF9-4717-8CA1-2BB9945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Brushed DC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22C2-E445-4778-A275-A7A8AB05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Mechanically switched electromagnet on the rotor</a:t>
            </a:r>
          </a:p>
          <a:p>
            <a:r>
              <a:rPr lang="en-CA" dirty="0"/>
              <a:t>Permanent magnet on the stator</a:t>
            </a:r>
          </a:p>
          <a:p>
            <a:endParaRPr lang="en-CA" dirty="0"/>
          </a:p>
          <a:p>
            <a:r>
              <a:rPr lang="en-CA" dirty="0"/>
              <a:t>Speed: Fast</a:t>
            </a:r>
          </a:p>
          <a:p>
            <a:r>
              <a:rPr lang="en-CA" dirty="0"/>
              <a:t>Price: Low</a:t>
            </a:r>
          </a:p>
          <a:p>
            <a:r>
              <a:rPr lang="en-CA" dirty="0"/>
              <a:t>Weight: High</a:t>
            </a:r>
          </a:p>
          <a:p>
            <a:r>
              <a:rPr lang="en-CA" dirty="0"/>
              <a:t>Power: Phone buzzers to power tools</a:t>
            </a:r>
          </a:p>
          <a:p>
            <a:r>
              <a:rPr lang="en-CA" dirty="0"/>
              <a:t>Ease of use: High</a:t>
            </a:r>
          </a:p>
        </p:txBody>
      </p:sp>
      <p:pic>
        <p:nvPicPr>
          <p:cNvPr id="1026" name="Picture 2" descr="Image result for brushed dc motor">
            <a:extLst>
              <a:ext uri="{FF2B5EF4-FFF2-40B4-BE49-F238E27FC236}">
                <a16:creationId xmlns:a16="http://schemas.microsoft.com/office/drawing/2014/main" id="{D5405BC8-0369-446E-AA12-79767CC698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9" y="2418389"/>
            <a:ext cx="4095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F7B79-5FD8-4763-B393-40C8BE1E63E9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03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95C-AAF9-4717-8CA1-2BB9945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Brushed DC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22C2-E445-4778-A275-A7A8AB05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Speed = K E</a:t>
            </a:r>
          </a:p>
          <a:p>
            <a:r>
              <a:rPr lang="en-CA" dirty="0"/>
              <a:t>Torque = K I</a:t>
            </a:r>
          </a:p>
          <a:p>
            <a:r>
              <a:rPr lang="en-CA"/>
              <a:t>V = R I + E</a:t>
            </a:r>
            <a:endParaRPr lang="en-CA" dirty="0"/>
          </a:p>
        </p:txBody>
      </p:sp>
      <p:pic>
        <p:nvPicPr>
          <p:cNvPr id="1026" name="Picture 2" descr="Image result for brushed dc motor">
            <a:extLst>
              <a:ext uri="{FF2B5EF4-FFF2-40B4-BE49-F238E27FC236}">
                <a16:creationId xmlns:a16="http://schemas.microsoft.com/office/drawing/2014/main" id="{D5405BC8-0369-446E-AA12-79767CC698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69" y="2418389"/>
            <a:ext cx="4095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EDA0D-D789-4790-9948-3214F3B853C1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875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7B89-5513-4815-A539-AA65DD64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Brushed DC Motors (Picking a Motor)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DB8F5-20B3-422D-99B7-0B18F99E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Operating voltage</a:t>
            </a:r>
          </a:p>
          <a:p>
            <a:pPr lvl="1"/>
            <a:r>
              <a:rPr lang="en-CA" dirty="0"/>
              <a:t>Maximum speed = K*voltage</a:t>
            </a:r>
          </a:p>
          <a:p>
            <a:r>
              <a:rPr lang="en-CA" dirty="0"/>
              <a:t>Torque/speed curve</a:t>
            </a:r>
          </a:p>
          <a:p>
            <a:pPr lvl="1"/>
            <a:r>
              <a:rPr lang="en-CA" dirty="0"/>
              <a:t>Available with every motor...</a:t>
            </a:r>
          </a:p>
          <a:p>
            <a:pPr lvl="2"/>
            <a:r>
              <a:rPr lang="en-CA" dirty="0"/>
              <a:t>If you look hard enough</a:t>
            </a:r>
          </a:p>
          <a:p>
            <a:pPr lvl="1"/>
            <a:r>
              <a:rPr lang="en-CA" dirty="0"/>
              <a:t>Max torque at stall (0 speed)</a:t>
            </a:r>
          </a:p>
          <a:p>
            <a:pPr lvl="1"/>
            <a:r>
              <a:rPr lang="en-CA" dirty="0"/>
              <a:t>0 torque at max speed</a:t>
            </a:r>
          </a:p>
          <a:p>
            <a:r>
              <a:rPr lang="en-CA" dirty="0"/>
              <a:t>Maximum current</a:t>
            </a:r>
          </a:p>
          <a:p>
            <a:pPr lvl="1"/>
            <a:r>
              <a:rPr lang="en-CA" dirty="0"/>
              <a:t>How much current does your motor use when stalled?</a:t>
            </a:r>
          </a:p>
          <a:p>
            <a:pPr lvl="1"/>
            <a:r>
              <a:rPr lang="en-CA" dirty="0"/>
              <a:t>Determines your driver’s specs.</a:t>
            </a:r>
          </a:p>
        </p:txBody>
      </p:sp>
      <p:pic>
        <p:nvPicPr>
          <p:cNvPr id="6146" name="Picture 2" descr="Image result for dc motor torque curve">
            <a:extLst>
              <a:ext uri="{FF2B5EF4-FFF2-40B4-BE49-F238E27FC236}">
                <a16:creationId xmlns:a16="http://schemas.microsoft.com/office/drawing/2014/main" id="{55106868-3637-419F-8D0B-C5812BAC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463" y="1464491"/>
            <a:ext cx="45243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43DBE-D0DA-4F20-8041-14AC2495041A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517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5ABB-459C-4E05-8991-98B6B6FC8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Forward and reverse:</a:t>
            </a:r>
          </a:p>
          <a:p>
            <a:pPr lvl="1"/>
            <a:r>
              <a:rPr lang="en-CA" dirty="0"/>
              <a:t>Buy an H-bridge motor driver</a:t>
            </a:r>
          </a:p>
          <a:p>
            <a:r>
              <a:rPr lang="en-CA" dirty="0"/>
              <a:t>Just forward:</a:t>
            </a:r>
          </a:p>
          <a:p>
            <a:pPr lvl="1"/>
            <a:r>
              <a:rPr lang="en-CA" dirty="0"/>
              <a:t>MOSFET and flyback diode</a:t>
            </a:r>
          </a:p>
          <a:p>
            <a:pPr lvl="1"/>
            <a:r>
              <a:rPr lang="en-CA" dirty="0"/>
              <a:t>Use PWM (</a:t>
            </a:r>
            <a:r>
              <a:rPr lang="en-CA" dirty="0" err="1"/>
              <a:t>analogWrite</a:t>
            </a:r>
            <a:r>
              <a:rPr lang="en-CA" dirty="0"/>
              <a:t> on Arduino)</a:t>
            </a:r>
          </a:p>
          <a:p>
            <a:pPr lvl="1"/>
            <a:endParaRPr lang="en-CA" dirty="0"/>
          </a:p>
        </p:txBody>
      </p:sp>
      <p:pic>
        <p:nvPicPr>
          <p:cNvPr id="4098" name="Picture 2" descr="https://images-na.ssl-images-amazon.com/images/I/61cfMJ03dUL._SL1001_.jpg">
            <a:extLst>
              <a:ext uri="{FF2B5EF4-FFF2-40B4-BE49-F238E27FC236}">
                <a16:creationId xmlns:a16="http://schemas.microsoft.com/office/drawing/2014/main" id="{50DB2C71-D8E6-4E86-B1A7-5D8DF36F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681037"/>
            <a:ext cx="503237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B2B6D-845C-42C5-9763-FE46A67A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Brushed DC Motors (In practice!)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DA9C9-94B7-4D42-88C9-7BE7C6B5F378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393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95C-AAF9-4717-8CA1-2BB99450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Brushed DC Motors (In theory!)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222C2-E445-4778-A275-A7A8AB05A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Making it spin in one direction:</a:t>
            </a:r>
          </a:p>
          <a:p>
            <a:pPr lvl="1"/>
            <a:r>
              <a:rPr lang="en-CA" dirty="0"/>
              <a:t>Give it juice.</a:t>
            </a:r>
          </a:p>
          <a:p>
            <a:pPr lvl="1"/>
            <a:r>
              <a:rPr lang="en-CA" dirty="0"/>
              <a:t>No, seriously. It’s that easy.</a:t>
            </a:r>
          </a:p>
          <a:p>
            <a:endParaRPr lang="en-CA" dirty="0"/>
          </a:p>
          <a:p>
            <a:r>
              <a:rPr lang="en-CA" dirty="0"/>
              <a:t>To speed control, use PWM!</a:t>
            </a:r>
          </a:p>
          <a:p>
            <a:pPr lvl="1"/>
            <a:r>
              <a:rPr lang="en-CA" dirty="0"/>
              <a:t>Turn it on and off really fast.</a:t>
            </a:r>
          </a:p>
          <a:p>
            <a:endParaRPr lang="en-CA" dirty="0"/>
          </a:p>
          <a:p>
            <a:r>
              <a:rPr lang="en-CA" dirty="0"/>
              <a:t>Flyback diodes or death!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803A2-D269-47AF-AFEB-146E3793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92" y="1825625"/>
            <a:ext cx="6242508" cy="4370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95E8D-D32B-48C4-B4A8-324982EE8A99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715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2B6D-845C-42C5-9763-FE46A67A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Brushed DC Motors (In theory!)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55ABB-459C-4E05-8991-98B6B6FC8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 bridge</a:t>
            </a:r>
          </a:p>
          <a:p>
            <a:pPr lvl="1"/>
            <a:r>
              <a:rPr lang="en-CA" dirty="0"/>
              <a:t>Forward/backwards</a:t>
            </a:r>
          </a:p>
          <a:p>
            <a:pPr lvl="1"/>
            <a:r>
              <a:rPr lang="en-CA" dirty="0"/>
              <a:t>Braking</a:t>
            </a:r>
          </a:p>
          <a:p>
            <a:pPr lvl="1"/>
            <a:r>
              <a:rPr lang="en-CA" dirty="0"/>
              <a:t>Coasting</a:t>
            </a:r>
          </a:p>
          <a:p>
            <a:pPr lvl="1"/>
            <a:r>
              <a:rPr lang="en-CA" dirty="0"/>
              <a:t>Speed control</a:t>
            </a:r>
          </a:p>
          <a:p>
            <a:pPr lvl="1"/>
            <a:r>
              <a:rPr lang="en-CA" dirty="0"/>
              <a:t>More complicated</a:t>
            </a:r>
          </a:p>
          <a:p>
            <a:pPr lvl="1"/>
            <a:r>
              <a:rPr lang="en-CA" dirty="0"/>
              <a:t>Use an H-bridge driver chip</a:t>
            </a:r>
          </a:p>
          <a:p>
            <a:pPr lvl="2"/>
            <a:r>
              <a:rPr lang="en-CA" dirty="0"/>
              <a:t>Either with the MOSFETs in it, or</a:t>
            </a:r>
          </a:p>
          <a:p>
            <a:pPr lvl="2"/>
            <a:r>
              <a:rPr lang="en-CA" dirty="0"/>
              <a:t>With connections to the gates of big MOSFETs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D9FAF-B3EB-4D8E-B1AC-DAD4DF90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33" y="1713758"/>
            <a:ext cx="5743575" cy="2457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7D941-1CC7-4D2C-9992-BEB75B927B18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340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9220-4ADB-4089-9B72-85E0B193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Brushless DC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752C8-558C-481C-81CE-7CCED6850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3-phase electrically switched electromagnets on stator</a:t>
            </a:r>
          </a:p>
          <a:p>
            <a:r>
              <a:rPr lang="en-CA" dirty="0"/>
              <a:t>Permanent-magnet rotor</a:t>
            </a:r>
          </a:p>
          <a:p>
            <a:endParaRPr lang="en-CA" dirty="0"/>
          </a:p>
          <a:p>
            <a:r>
              <a:rPr lang="en-CA" dirty="0"/>
              <a:t>Speed: Very fast (&gt;25,000 RPM)</a:t>
            </a:r>
          </a:p>
          <a:p>
            <a:r>
              <a:rPr lang="en-CA" dirty="0"/>
              <a:t>Price: Medium</a:t>
            </a:r>
          </a:p>
          <a:p>
            <a:r>
              <a:rPr lang="en-CA" dirty="0"/>
              <a:t>Weight: Low</a:t>
            </a:r>
          </a:p>
          <a:p>
            <a:r>
              <a:rPr lang="en-CA" dirty="0"/>
              <a:t>Power: Tiny quadcopters to electric cars</a:t>
            </a:r>
          </a:p>
          <a:p>
            <a:r>
              <a:rPr lang="en-CA" dirty="0"/>
              <a:t>Ease of use: Moderate to difficult</a:t>
            </a:r>
          </a:p>
        </p:txBody>
      </p:sp>
      <p:pic>
        <p:nvPicPr>
          <p:cNvPr id="5122" name="Picture 2" descr="Image result for brushless dc motor">
            <a:extLst>
              <a:ext uri="{FF2B5EF4-FFF2-40B4-BE49-F238E27FC236}">
                <a16:creationId xmlns:a16="http://schemas.microsoft.com/office/drawing/2014/main" id="{8337048A-DEA4-4148-8227-715183C73E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94" y="2557463"/>
            <a:ext cx="4000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B758B-82FE-4BB2-91A1-01BA550D8CA3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444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FEC4-433F-4F4D-ABDA-3ACF999F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Brushless DC Motors (Picking a Motor)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459B-3F92-492E-B0B2-4413A6CF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Operating voltage</a:t>
            </a:r>
          </a:p>
          <a:p>
            <a:pPr lvl="1"/>
            <a:r>
              <a:rPr lang="en-CA" dirty="0"/>
              <a:t>Maximum speed = K*voltage</a:t>
            </a:r>
          </a:p>
          <a:p>
            <a:pPr lvl="1"/>
            <a:r>
              <a:rPr lang="en-CA" dirty="0"/>
              <a:t>K = “</a:t>
            </a:r>
            <a:r>
              <a:rPr lang="en-CA" dirty="0" err="1"/>
              <a:t>Kv</a:t>
            </a:r>
            <a:r>
              <a:rPr lang="en-CA" dirty="0"/>
              <a:t>” rating (~1500 RPM/V)</a:t>
            </a:r>
          </a:p>
          <a:p>
            <a:r>
              <a:rPr lang="en-CA" dirty="0"/>
              <a:t>Torque/speed curve</a:t>
            </a:r>
          </a:p>
          <a:p>
            <a:pPr lvl="1"/>
            <a:r>
              <a:rPr lang="en-CA" dirty="0"/>
              <a:t>A bit more complicated, but…</a:t>
            </a:r>
          </a:p>
          <a:p>
            <a:pPr lvl="1"/>
            <a:r>
              <a:rPr lang="en-CA" dirty="0"/>
              <a:t>Max torque at stall</a:t>
            </a:r>
          </a:p>
          <a:p>
            <a:pPr lvl="1"/>
            <a:r>
              <a:rPr lang="en-CA" dirty="0"/>
              <a:t>No torque at max speed</a:t>
            </a:r>
          </a:p>
          <a:p>
            <a:r>
              <a:rPr lang="en-CA" dirty="0"/>
              <a:t>Maximum current</a:t>
            </a:r>
          </a:p>
          <a:p>
            <a:pPr lvl="1"/>
            <a:r>
              <a:rPr lang="en-CA" dirty="0"/>
              <a:t>Determines the driver you need</a:t>
            </a:r>
          </a:p>
          <a:p>
            <a:pPr lvl="2"/>
            <a:r>
              <a:rPr lang="en-CA" dirty="0"/>
              <a:t>When in doubt, multiply by 1.5</a:t>
            </a:r>
          </a:p>
        </p:txBody>
      </p:sp>
      <p:pic>
        <p:nvPicPr>
          <p:cNvPr id="7170" name="Picture 2" descr="Image result for brushless motor torque curve">
            <a:extLst>
              <a:ext uri="{FF2B5EF4-FFF2-40B4-BE49-F238E27FC236}">
                <a16:creationId xmlns:a16="http://schemas.microsoft.com/office/drawing/2014/main" id="{F3B49851-842F-41D7-9752-D2A0DA38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21" y="1493242"/>
            <a:ext cx="6296779" cy="45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A4F74-9DCC-4AC9-AE6C-E96403B7580B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2299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FEC4-433F-4F4D-ABDA-3ACF999F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Brushless DC Motors (In Practice!)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459B-3F92-492E-B0B2-4413A6CF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Buy an ESC (Electronic Speed Controller)</a:t>
            </a:r>
          </a:p>
          <a:p>
            <a:pPr lvl="1"/>
            <a:r>
              <a:rPr lang="en-CA" dirty="0"/>
              <a:t>Takes standard servo-motor PWM</a:t>
            </a:r>
          </a:p>
          <a:p>
            <a:pPr lvl="1"/>
            <a:r>
              <a:rPr lang="en-CA" dirty="0"/>
              <a:t>Might double as a 5V supply</a:t>
            </a:r>
          </a:p>
          <a:p>
            <a:pPr lvl="1"/>
            <a:r>
              <a:rPr lang="en-CA" dirty="0"/>
              <a:t>Battery on one side, motor on the other</a:t>
            </a:r>
          </a:p>
          <a:p>
            <a:pPr lvl="1"/>
            <a:r>
              <a:rPr lang="en-CA" dirty="0"/>
              <a:t>1A to &gt;300A</a:t>
            </a:r>
          </a:p>
          <a:p>
            <a:pPr lvl="1"/>
            <a:r>
              <a:rPr lang="en-CA" dirty="0"/>
              <a:t>3V to &gt;100V</a:t>
            </a:r>
          </a:p>
          <a:p>
            <a:r>
              <a:rPr lang="en-CA" dirty="0"/>
              <a:t>Usually takes some tweaking</a:t>
            </a:r>
          </a:p>
          <a:p>
            <a:pPr lvl="1"/>
            <a:r>
              <a:rPr lang="en-CA" dirty="0"/>
              <a:t>Read the manual!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8194" name="Picture 2" descr="Turnigy MultiStar 30A BLHeli-S Rev16 V3 ESC 2~6S (Opto)">
            <a:extLst>
              <a:ext uri="{FF2B5EF4-FFF2-40B4-BE49-F238E27FC236}">
                <a16:creationId xmlns:a16="http://schemas.microsoft.com/office/drawing/2014/main" id="{C309CBD3-FC25-489F-BF32-6512872E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53" y="1690688"/>
            <a:ext cx="4140047" cy="303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4F427-0F1E-4193-B2D0-DE395ADCBC9D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7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FCCA-1E41-43AF-9735-8A97F934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Robotics &amp; Automation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6CC0A2-08D5-4485-A28A-27A2C4B892E0}"/>
              </a:ext>
            </a:extLst>
          </p:cNvPr>
          <p:cNvSpPr/>
          <p:nvPr/>
        </p:nvSpPr>
        <p:spPr>
          <a:xfrm>
            <a:off x="1935332" y="3089429"/>
            <a:ext cx="1233996" cy="81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Sensors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1CEB7-0A1F-40AC-8E85-1CF049582CA5}"/>
              </a:ext>
            </a:extLst>
          </p:cNvPr>
          <p:cNvSpPr/>
          <p:nvPr/>
        </p:nvSpPr>
        <p:spPr>
          <a:xfrm>
            <a:off x="4023064" y="3089429"/>
            <a:ext cx="1233996" cy="81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Processors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9B10E4-AAB7-42A8-AE5A-E69D756E760E}"/>
              </a:ext>
            </a:extLst>
          </p:cNvPr>
          <p:cNvSpPr/>
          <p:nvPr/>
        </p:nvSpPr>
        <p:spPr>
          <a:xfrm>
            <a:off x="6110796" y="3089429"/>
            <a:ext cx="1233996" cy="81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Actuators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FEFA21-39BA-450B-B99A-84031F16460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169328" y="3497802"/>
            <a:ext cx="853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836E4-146E-4CAE-B91D-3C18CD69897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257060" y="3497802"/>
            <a:ext cx="853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14AB0-83B1-43AB-9568-A0A35C75D9C2}"/>
              </a:ext>
            </a:extLst>
          </p:cNvPr>
          <p:cNvSpPr/>
          <p:nvPr/>
        </p:nvSpPr>
        <p:spPr>
          <a:xfrm>
            <a:off x="1935332" y="4412202"/>
            <a:ext cx="5409460" cy="89270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The World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A31F0A-60F2-41EC-B1C7-538D2BC16CE3}"/>
              </a:ext>
            </a:extLst>
          </p:cNvPr>
          <p:cNvCxnSpPr>
            <a:stCxn id="6" idx="2"/>
          </p:cNvCxnSpPr>
          <p:nvPr/>
        </p:nvCxnSpPr>
        <p:spPr>
          <a:xfrm flipH="1">
            <a:off x="6711518" y="3906175"/>
            <a:ext cx="16276" cy="50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2C5DE5-AE7C-4AF2-BE2E-AAA01C8376D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552330" y="3906175"/>
            <a:ext cx="0" cy="50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10419D-3395-4320-91B4-CF5CB0B5063E}"/>
              </a:ext>
            </a:extLst>
          </p:cNvPr>
          <p:cNvSpPr txBox="1"/>
          <p:nvPr/>
        </p:nvSpPr>
        <p:spPr>
          <a:xfrm>
            <a:off x="5999825" y="2224913"/>
            <a:ext cx="142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are here!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5BF187-55DA-4865-BAD8-01197A7F063D}"/>
              </a:ext>
            </a:extLst>
          </p:cNvPr>
          <p:cNvCxnSpPr>
            <a:stCxn id="18" idx="2"/>
            <a:endCxn id="6" idx="0"/>
          </p:cNvCxnSpPr>
          <p:nvPr/>
        </p:nvCxnSpPr>
        <p:spPr>
          <a:xfrm>
            <a:off x="6711518" y="2594245"/>
            <a:ext cx="16276" cy="49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6C96BC-7E1B-49C5-A85E-91CF01BB37E7}"/>
              </a:ext>
            </a:extLst>
          </p:cNvPr>
          <p:cNvCxnSpPr>
            <a:cxnSpLocks/>
          </p:cNvCxnSpPr>
          <p:nvPr/>
        </p:nvCxnSpPr>
        <p:spPr>
          <a:xfrm>
            <a:off x="1198485" y="4159188"/>
            <a:ext cx="9072979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A5ADC2-FA63-440D-AF4C-1C23D8E36877}"/>
              </a:ext>
            </a:extLst>
          </p:cNvPr>
          <p:cNvSpPr txBox="1"/>
          <p:nvPr/>
        </p:nvSpPr>
        <p:spPr>
          <a:xfrm>
            <a:off x="7929240" y="3313136"/>
            <a:ext cx="234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Things you can control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BC52F2-83F3-4A57-AFCB-5EFE740DB5B4}"/>
              </a:ext>
            </a:extLst>
          </p:cNvPr>
          <p:cNvSpPr txBox="1"/>
          <p:nvPr/>
        </p:nvSpPr>
        <p:spPr>
          <a:xfrm>
            <a:off x="7711737" y="4635909"/>
            <a:ext cx="277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Things you cannot 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780C1D-B815-462F-8ABD-8B563205419E}"/>
              </a:ext>
            </a:extLst>
          </p:cNvPr>
          <p:cNvSpPr txBox="1"/>
          <p:nvPr/>
        </p:nvSpPr>
        <p:spPr>
          <a:xfrm>
            <a:off x="7424692" y="8878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766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FE83-E46F-41A7-8F98-959A92DC7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Brushless DC Motors (In Practice!)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C0C2-B4D4-4C16-97BD-FDE31860E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Actually a 3-phase synchronous AC motor</a:t>
            </a:r>
          </a:p>
          <a:p>
            <a:r>
              <a:rPr lang="en-CA" dirty="0"/>
              <a:t>DC needs to be turned into AC</a:t>
            </a:r>
          </a:p>
          <a:p>
            <a:pPr lvl="1"/>
            <a:r>
              <a:rPr lang="en-CA" dirty="0"/>
              <a:t>Use three “half-bridges”</a:t>
            </a:r>
          </a:p>
          <a:p>
            <a:r>
              <a:rPr lang="en-CA" dirty="0"/>
              <a:t>Creates a rotating magnetic field around the rotor</a:t>
            </a:r>
          </a:p>
          <a:p>
            <a:r>
              <a:rPr lang="en-CA" dirty="0"/>
              <a:t>Progression of </a:t>
            </a:r>
            <a:r>
              <a:rPr lang="en-CA"/>
              <a:t>the field pulls </a:t>
            </a:r>
            <a:r>
              <a:rPr lang="en-CA" dirty="0"/>
              <a:t>along the rotor.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C45C2-5C0D-4063-93CE-0785CEA695C6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280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F832-51B4-43F0-AC85-26FAE2D9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Hobby Servo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81BF0-86E1-48D1-B66C-CF1A9C348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Provides a constant speed or position</a:t>
            </a:r>
          </a:p>
          <a:p>
            <a:r>
              <a:rPr lang="en-CA" dirty="0"/>
              <a:t>Has its own tiny computer in it</a:t>
            </a:r>
          </a:p>
          <a:p>
            <a:endParaRPr lang="en-CA" dirty="0"/>
          </a:p>
          <a:p>
            <a:r>
              <a:rPr lang="en-CA" dirty="0"/>
              <a:t>Speed: Slow</a:t>
            </a:r>
          </a:p>
          <a:p>
            <a:r>
              <a:rPr lang="en-CA" dirty="0"/>
              <a:t>Price: Varies</a:t>
            </a:r>
          </a:p>
          <a:p>
            <a:r>
              <a:rPr lang="en-CA" dirty="0"/>
              <a:t>Weight: Varies</a:t>
            </a:r>
          </a:p>
          <a:p>
            <a:r>
              <a:rPr lang="en-CA" dirty="0"/>
              <a:t>Power: Varies</a:t>
            </a:r>
          </a:p>
          <a:p>
            <a:r>
              <a:rPr lang="en-CA" dirty="0"/>
              <a:t>Ease of use: High</a:t>
            </a:r>
          </a:p>
          <a:p>
            <a:endParaRPr lang="en-CA" dirty="0"/>
          </a:p>
        </p:txBody>
      </p:sp>
      <p:pic>
        <p:nvPicPr>
          <p:cNvPr id="1028" name="Picture 4" descr="Image result for servo motor">
            <a:extLst>
              <a:ext uri="{FF2B5EF4-FFF2-40B4-BE49-F238E27FC236}">
                <a16:creationId xmlns:a16="http://schemas.microsoft.com/office/drawing/2014/main" id="{AFA70BA7-32E9-4971-B763-786F7805F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1274018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1CCAB-6D0B-4684-AFEB-4AA17A25E0B4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245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62A9-CC5D-4B19-8F78-EB86EB11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Hobby Servo Motors (In Practice!)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A487-AD2D-4957-8796-B2BE1D849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Connect the brown and red wires to GND and 5V</a:t>
            </a:r>
          </a:p>
          <a:p>
            <a:r>
              <a:rPr lang="en-CA" dirty="0"/>
              <a:t>BROWN to GND</a:t>
            </a:r>
          </a:p>
          <a:p>
            <a:r>
              <a:rPr lang="en-CA" dirty="0"/>
              <a:t>RED to 5V</a:t>
            </a:r>
          </a:p>
          <a:p>
            <a:r>
              <a:rPr lang="en-CA" dirty="0"/>
              <a:t>Connect the yellow wire to a control pin</a:t>
            </a:r>
          </a:p>
          <a:p>
            <a:pPr lvl="1"/>
            <a:r>
              <a:rPr lang="en-CA" dirty="0"/>
              <a:t>Digital I/O pin on Arduino</a:t>
            </a:r>
          </a:p>
          <a:p>
            <a:r>
              <a:rPr lang="en-CA" dirty="0"/>
              <a:t>Use a servo library (</a:t>
            </a:r>
            <a:r>
              <a:rPr lang="en-CA" dirty="0" err="1"/>
              <a:t>Servo.h</a:t>
            </a:r>
            <a:r>
              <a:rPr lang="en-CA" dirty="0"/>
              <a:t> on Arduino)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C3B79-4EE4-4E0E-9AD0-27B591AB3E21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6705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AF46-42A0-416E-A6B2-0F7C7740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Stepper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97BA-6B2C-4461-B79B-E1687DE8A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Progress one increment/step at a time</a:t>
            </a:r>
          </a:p>
          <a:p>
            <a:r>
              <a:rPr lang="en-CA" dirty="0"/>
              <a:t>Needs a stepper driver</a:t>
            </a:r>
          </a:p>
          <a:p>
            <a:r>
              <a:rPr lang="en-CA" dirty="0"/>
              <a:t>Comes in bipolar and unipolar flavours</a:t>
            </a:r>
          </a:p>
          <a:p>
            <a:r>
              <a:rPr lang="en-CA" dirty="0"/>
              <a:t>Four wires</a:t>
            </a:r>
          </a:p>
          <a:p>
            <a:endParaRPr lang="en-CA" dirty="0"/>
          </a:p>
        </p:txBody>
      </p:sp>
      <p:pic>
        <p:nvPicPr>
          <p:cNvPr id="2050" name="Picture 2" descr="https://www.filepicker.io/api/file/1J3KWJo8Tc2GzaxRj94d">
            <a:extLst>
              <a:ext uri="{FF2B5EF4-FFF2-40B4-BE49-F238E27FC236}">
                <a16:creationId xmlns:a16="http://schemas.microsoft.com/office/drawing/2014/main" id="{8C3A525C-2887-49D4-8B31-355586F1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097" y="4114505"/>
            <a:ext cx="300421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filepicker.io/api/file/rhX6FPgfS9uT7sRKJPWO">
            <a:extLst>
              <a:ext uri="{FF2B5EF4-FFF2-40B4-BE49-F238E27FC236}">
                <a16:creationId xmlns:a16="http://schemas.microsoft.com/office/drawing/2014/main" id="{1CF3171A-B98D-4072-9B8A-D0D97DA9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91" y="4114505"/>
            <a:ext cx="61912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epper motor cross section">
            <a:extLst>
              <a:ext uri="{FF2B5EF4-FFF2-40B4-BE49-F238E27FC236}">
                <a16:creationId xmlns:a16="http://schemas.microsoft.com/office/drawing/2014/main" id="{AB36920C-4A9E-4F5F-BE1C-E1EF5AD85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5" y="1027906"/>
            <a:ext cx="33813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C7B4A-D6E8-4AB5-848B-D13B1CEBB360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311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BEC-01D7-4DF1-8708-DF778FDE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E26A0-79AB-43A0-BD49-EE1E66C1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A" dirty="0"/>
              <a:t>Two kinds of driver:</a:t>
            </a:r>
          </a:p>
          <a:p>
            <a:r>
              <a:rPr lang="en-CA" dirty="0"/>
              <a:t>Cheap ones:</a:t>
            </a:r>
          </a:p>
          <a:p>
            <a:pPr lvl="1"/>
            <a:r>
              <a:rPr lang="en-CA" dirty="0"/>
              <a:t>Provides a connection to either ground or V+ for each pin according to the pins you have connected</a:t>
            </a:r>
          </a:p>
          <a:p>
            <a:pPr lvl="1"/>
            <a:r>
              <a:rPr lang="en-CA" dirty="0"/>
              <a:t>4-pin inputs</a:t>
            </a:r>
          </a:p>
          <a:p>
            <a:pPr lvl="1"/>
            <a:r>
              <a:rPr lang="en-CA" dirty="0"/>
              <a:t>Control is your problem!</a:t>
            </a:r>
          </a:p>
          <a:p>
            <a:r>
              <a:rPr lang="en-CA" dirty="0"/>
              <a:t>Good ones:</a:t>
            </a:r>
          </a:p>
          <a:p>
            <a:pPr lvl="1"/>
            <a:r>
              <a:rPr lang="en-CA" dirty="0"/>
              <a:t>Handles all of the weirdness internally</a:t>
            </a:r>
          </a:p>
          <a:p>
            <a:pPr lvl="1"/>
            <a:r>
              <a:rPr lang="en-CA" dirty="0" err="1"/>
              <a:t>Microswitching</a:t>
            </a:r>
            <a:endParaRPr lang="en-CA" dirty="0"/>
          </a:p>
          <a:p>
            <a:pPr lvl="1"/>
            <a:r>
              <a:rPr lang="en-CA" dirty="0"/>
              <a:t>Step/direction inputs</a:t>
            </a:r>
          </a:p>
          <a:p>
            <a:pPr lvl="1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CAA98-D35F-47D1-B4CE-2287782010BF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83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B7A9-3B1F-4577-92B7-D2EE4A43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Trying it live!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30015-9A2E-4EF6-8234-D90DB565A2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Brushed motor</a:t>
            </a:r>
          </a:p>
          <a:p>
            <a:pPr lvl="1"/>
            <a:r>
              <a:rPr lang="en-CA" dirty="0"/>
              <a:t>Arduino</a:t>
            </a:r>
          </a:p>
          <a:p>
            <a:pPr lvl="1"/>
            <a:r>
              <a:rPr lang="en-CA" dirty="0"/>
              <a:t>MOSFET</a:t>
            </a:r>
          </a:p>
          <a:p>
            <a:pPr lvl="1"/>
            <a:r>
              <a:rPr lang="en-CA" dirty="0"/>
              <a:t>Diode</a:t>
            </a:r>
          </a:p>
          <a:p>
            <a:pPr lvl="1"/>
            <a:r>
              <a:rPr lang="en-CA" dirty="0"/>
              <a:t>Motor</a:t>
            </a:r>
          </a:p>
          <a:p>
            <a:r>
              <a:rPr lang="en-CA" dirty="0"/>
              <a:t>Stepper</a:t>
            </a:r>
          </a:p>
          <a:p>
            <a:pPr lvl="1"/>
            <a:r>
              <a:rPr lang="en-CA" dirty="0"/>
              <a:t>Stepper driver</a:t>
            </a:r>
          </a:p>
          <a:p>
            <a:pPr lvl="1"/>
            <a:r>
              <a:rPr lang="en-CA" dirty="0"/>
              <a:t>Arduino</a:t>
            </a:r>
          </a:p>
          <a:p>
            <a:pPr lvl="1"/>
            <a:r>
              <a:rPr lang="en-CA" dirty="0"/>
              <a:t>Stepper motor</a:t>
            </a:r>
          </a:p>
          <a:p>
            <a:pPr lvl="1"/>
            <a:r>
              <a:rPr lang="en-CA" dirty="0"/>
              <a:t>Read the comments in the examples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9371E-A197-41D4-9862-83E023B02D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Servo:</a:t>
            </a:r>
          </a:p>
          <a:p>
            <a:pPr lvl="1"/>
            <a:r>
              <a:rPr lang="en-CA" dirty="0"/>
              <a:t>Arduino</a:t>
            </a:r>
          </a:p>
          <a:p>
            <a:pPr lvl="1"/>
            <a:r>
              <a:rPr lang="en-CA" dirty="0"/>
              <a:t>Wires (3)</a:t>
            </a:r>
          </a:p>
          <a:p>
            <a:pPr lvl="1"/>
            <a:r>
              <a:rPr lang="en-CA"/>
              <a:t>Servo motor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F7616-7804-48C3-A4EF-B56A6DD3A059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05903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6DFA-180E-47A5-920B-855FB8B3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Schematics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456C8F-94C1-4F22-B0D5-DDE9156EB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Unipolar stepper motor</a:t>
            </a:r>
          </a:p>
        </p:txBody>
      </p:sp>
      <p:pic>
        <p:nvPicPr>
          <p:cNvPr id="4098" name="Picture 2" descr="Interfacing Stepper Motor With Arduino UNO">
            <a:extLst>
              <a:ext uri="{FF2B5EF4-FFF2-40B4-BE49-F238E27FC236}">
                <a16:creationId xmlns:a16="http://schemas.microsoft.com/office/drawing/2014/main" id="{36FB6A17-56B0-4460-BE9E-E563A24032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2642622"/>
            <a:ext cx="5157787" cy="34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7086C27-FD8C-468D-982B-70EEF9CFA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Brushed DC motor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76F6594-68D9-4CBE-9FF8-171B1729EB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6857" y="2505075"/>
            <a:ext cx="5033873" cy="3684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1D492-9622-49A5-B72D-106AB49BBC43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83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7180-20C4-4DE7-A5BA-71DA1584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CA9A4-1CA4-4B8F-B165-13A4DD2FF1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Waterloo Mechatronics Engineering, 3</a:t>
            </a:r>
            <a:r>
              <a:rPr lang="en-CA" baseline="30000" dirty="0"/>
              <a:t>rd</a:t>
            </a:r>
            <a:r>
              <a:rPr lang="en-CA" dirty="0"/>
              <a:t> year</a:t>
            </a:r>
          </a:p>
          <a:p>
            <a:r>
              <a:rPr lang="en-CA" dirty="0"/>
              <a:t>From Ottawa, ON</a:t>
            </a:r>
          </a:p>
          <a:p>
            <a:r>
              <a:rPr lang="en-CA" dirty="0"/>
              <a:t>Long time hacker/maker</a:t>
            </a:r>
          </a:p>
          <a:p>
            <a:r>
              <a:rPr lang="en-CA" dirty="0"/>
              <a:t>Builder of things for ~10 years</a:t>
            </a:r>
          </a:p>
          <a:p>
            <a:r>
              <a:rPr lang="en-CA" dirty="0"/>
              <a:t>Former </a:t>
            </a:r>
            <a:r>
              <a:rPr lang="en-CA" dirty="0" err="1"/>
              <a:t>Hacksmith</a:t>
            </a:r>
            <a:r>
              <a:rPr lang="en-CA" dirty="0"/>
              <a:t> Industries co-op</a:t>
            </a:r>
          </a:p>
          <a:p>
            <a:r>
              <a:rPr lang="en-CA" dirty="0">
                <a:hlinkClick r:id="rId2"/>
              </a:rPr>
              <a:t>https://choltfo.github.io/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B60EE-1F7E-479D-BE2F-0C698BBF05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Image may contain: 1 person, smiling">
            <a:extLst>
              <a:ext uri="{FF2B5EF4-FFF2-40B4-BE49-F238E27FC236}">
                <a16:creationId xmlns:a16="http://schemas.microsoft.com/office/drawing/2014/main" id="{E37051B7-090A-4D3C-B414-8AE4F1CD5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41" y="1788535"/>
            <a:ext cx="4425517" cy="442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1C15F-1412-4D97-B1C9-75A12762EA7B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418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F2D6-1FC3-427F-9697-A025D929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0BA74C-B284-4A89-B1F1-EE8400A5973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36" y="1825625"/>
            <a:ext cx="32647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9E90793-4E24-4E6A-9B4B-67F3E6CFECA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30012E-A720-45B5-A826-EB91DAD125F8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555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0F4CCC-14F0-48FB-9B91-A3626AF9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me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D909B6-A0F3-4826-9E0B-F675A24626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" y="1825625"/>
            <a:ext cx="104432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9E6DE6-977E-4384-9CEF-AB99A1355337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832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537E-7953-4A9A-ACF7-7E517129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5A5C8-E057-4B10-85FD-837D39D6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Working on:</a:t>
            </a:r>
          </a:p>
          <a:p>
            <a:r>
              <a:rPr lang="en-CA" dirty="0"/>
              <a:t>Bigger coil gun</a:t>
            </a:r>
          </a:p>
          <a:p>
            <a:r>
              <a:rPr lang="en-CA" dirty="0"/>
              <a:t>Pneumatic biomimetic articulator</a:t>
            </a:r>
          </a:p>
          <a:p>
            <a:r>
              <a:rPr lang="en-CA" dirty="0"/>
              <a:t>Tesla coil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Feel free to ask me about stuff after the workshop or during the break!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C4B80-C55A-48AC-B3E2-11590D8EA4B8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25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6F09-6060-425B-9714-3C9C796E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we’re going to be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3A34-3034-43D5-A9D9-2519269D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Brushed DC motors</a:t>
            </a:r>
          </a:p>
          <a:p>
            <a:r>
              <a:rPr lang="en-CA" dirty="0"/>
              <a:t>Brushless DC motors (BLDC)</a:t>
            </a:r>
          </a:p>
          <a:p>
            <a:r>
              <a:rPr lang="en-CA" dirty="0"/>
              <a:t>Steppers</a:t>
            </a:r>
          </a:p>
          <a:p>
            <a:r>
              <a:rPr lang="en-CA" dirty="0"/>
              <a:t>Servos</a:t>
            </a:r>
          </a:p>
          <a:p>
            <a:endParaRPr lang="en-CA" dirty="0"/>
          </a:p>
          <a:p>
            <a:r>
              <a:rPr lang="en-CA" dirty="0"/>
              <a:t>And how to run all of them</a:t>
            </a:r>
          </a:p>
          <a:p>
            <a:pPr lvl="1"/>
            <a:r>
              <a:rPr lang="en-CA" dirty="0"/>
              <a:t>In theory</a:t>
            </a:r>
          </a:p>
          <a:p>
            <a:pPr lvl="1"/>
            <a:r>
              <a:rPr lang="en-CA" dirty="0"/>
              <a:t>In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08BE0B-2E6F-4D7C-A291-2406D961ABF6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813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61F3-13DA-4FE0-B33D-6E0349BD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quick note on practicality…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98AF-EA34-4F43-80F8-807F266D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With a few exceptions…</a:t>
            </a:r>
          </a:p>
          <a:p>
            <a:r>
              <a:rPr lang="en-CA" dirty="0"/>
              <a:t>DIY motor drivers:</a:t>
            </a:r>
          </a:p>
          <a:p>
            <a:pPr lvl="1"/>
            <a:r>
              <a:rPr lang="en-CA" dirty="0"/>
              <a:t>Great learning experience!</a:t>
            </a:r>
          </a:p>
          <a:p>
            <a:pPr lvl="1"/>
            <a:r>
              <a:rPr lang="en-CA" dirty="0"/>
              <a:t>Someone already did it better</a:t>
            </a:r>
          </a:p>
          <a:p>
            <a:pPr lvl="1"/>
            <a:r>
              <a:rPr lang="en-CA" dirty="0"/>
              <a:t>Someone already did it cheaper</a:t>
            </a:r>
          </a:p>
          <a:p>
            <a:r>
              <a:rPr lang="en-CA" dirty="0"/>
              <a:t>DIY motors:</a:t>
            </a:r>
          </a:p>
          <a:p>
            <a:pPr lvl="1"/>
            <a:r>
              <a:rPr lang="en-CA" dirty="0"/>
              <a:t>Great learning experience!</a:t>
            </a:r>
          </a:p>
          <a:p>
            <a:pPr lvl="1"/>
            <a:r>
              <a:rPr lang="en-CA" dirty="0"/>
              <a:t>Someone already did it better</a:t>
            </a:r>
          </a:p>
          <a:p>
            <a:pPr lvl="1"/>
            <a:r>
              <a:rPr lang="en-CA" dirty="0"/>
              <a:t>Someone already did it cheaper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0D45E-7095-4436-992C-3AD607E7B448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310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A2B9-60DB-4F83-BDAC-73B29C54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Glossary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5135-41F0-4612-B347-441834795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Two mechanical parts:</a:t>
            </a:r>
          </a:p>
          <a:p>
            <a:r>
              <a:rPr lang="en-CA" dirty="0"/>
              <a:t>Rotor</a:t>
            </a:r>
          </a:p>
          <a:p>
            <a:pPr lvl="1"/>
            <a:r>
              <a:rPr lang="en-CA" dirty="0"/>
              <a:t>Rotates (The </a:t>
            </a:r>
            <a:r>
              <a:rPr lang="en-CA" dirty="0" err="1"/>
              <a:t>spinny</a:t>
            </a:r>
            <a:r>
              <a:rPr lang="en-CA" dirty="0"/>
              <a:t> bit)</a:t>
            </a:r>
          </a:p>
          <a:p>
            <a:pPr lvl="1"/>
            <a:r>
              <a:rPr lang="en-CA" dirty="0"/>
              <a:t>Usually internal (But not always)</a:t>
            </a:r>
          </a:p>
          <a:p>
            <a:r>
              <a:rPr lang="en-CA" dirty="0"/>
              <a:t>Stator</a:t>
            </a:r>
          </a:p>
          <a:p>
            <a:pPr lvl="1"/>
            <a:r>
              <a:rPr lang="en-CA" dirty="0"/>
              <a:t>Stays (The frame)</a:t>
            </a:r>
          </a:p>
          <a:p>
            <a:pPr lvl="1"/>
            <a:r>
              <a:rPr lang="en-CA" dirty="0"/>
              <a:t>Usually external (But not always)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AD1D6-E296-4C8D-8935-3933D7BFB2E5}"/>
              </a:ext>
            </a:extLst>
          </p:cNvPr>
          <p:cNvSpPr txBox="1"/>
          <p:nvPr/>
        </p:nvSpPr>
        <p:spPr>
          <a:xfrm>
            <a:off x="7424692" y="0"/>
            <a:ext cx="47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https://github.com/choltfo/HtN2019_Workshop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63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7024</TotalTime>
  <Words>1189</Words>
  <Application>Microsoft Office PowerPoint</Application>
  <PresentationFormat>Widescreen</PresentationFormat>
  <Paragraphs>232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Making things spin</vt:lpstr>
      <vt:lpstr>Robotics &amp; Automation</vt:lpstr>
      <vt:lpstr>About me</vt:lpstr>
      <vt:lpstr>About me</vt:lpstr>
      <vt:lpstr>About me</vt:lpstr>
      <vt:lpstr>About me</vt:lpstr>
      <vt:lpstr>What we’re going to be covering</vt:lpstr>
      <vt:lpstr>A quick note on practicality…</vt:lpstr>
      <vt:lpstr>Glossary 1/2</vt:lpstr>
      <vt:lpstr>Glossary 2/2</vt:lpstr>
      <vt:lpstr>Brushed DC Motors</vt:lpstr>
      <vt:lpstr>Brushed DC Motors</vt:lpstr>
      <vt:lpstr>Brushed DC Motors (Picking a Motor)</vt:lpstr>
      <vt:lpstr>Brushed DC Motors (In practice!)</vt:lpstr>
      <vt:lpstr>Brushed DC Motors (In theory!)</vt:lpstr>
      <vt:lpstr>Brushed DC Motors (In theory!)</vt:lpstr>
      <vt:lpstr>Brushless DC Motors</vt:lpstr>
      <vt:lpstr>Brushless DC Motors (Picking a Motor)</vt:lpstr>
      <vt:lpstr>Brushless DC Motors (In Practice!)</vt:lpstr>
      <vt:lpstr>Brushless DC Motors (In Practice!)</vt:lpstr>
      <vt:lpstr>Hobby Servo Motors</vt:lpstr>
      <vt:lpstr>Hobby Servo Motors (In Practice!)</vt:lpstr>
      <vt:lpstr>Stepper Motors</vt:lpstr>
      <vt:lpstr>In practice</vt:lpstr>
      <vt:lpstr>Trying it live!</vt:lpstr>
      <vt:lpstr>Schematics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Franklin Holtforster</dc:creator>
  <cp:lastModifiedBy>Charles Franklin Holtforster</cp:lastModifiedBy>
  <cp:revision>1</cp:revision>
  <dcterms:created xsi:type="dcterms:W3CDTF">2019-05-23T21:10:03Z</dcterms:created>
  <dcterms:modified xsi:type="dcterms:W3CDTF">2019-09-14T15:42:11Z</dcterms:modified>
</cp:coreProperties>
</file>